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6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png>
</file>

<file path=ppt/media/image3.gif>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BC1F0-4E1A-E8D8-41CC-94D8F97BEC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8DDA3A1-A4BA-8ED5-191A-815064FBC0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98EFE29-CCA6-9EC2-F2D5-204D6B45122C}"/>
              </a:ext>
            </a:extLst>
          </p:cNvPr>
          <p:cNvSpPr>
            <a:spLocks noGrp="1"/>
          </p:cNvSpPr>
          <p:nvPr>
            <p:ph type="dt" sz="half" idx="10"/>
          </p:nvPr>
        </p:nvSpPr>
        <p:spPr/>
        <p:txBody>
          <a:bodyPr/>
          <a:lstStyle/>
          <a:p>
            <a:fld id="{CC90427E-C123-4FA6-86E4-00D2BA842A8E}" type="datetimeFigureOut">
              <a:rPr lang="en-IN" smtClean="0"/>
              <a:t>11-10-2023</a:t>
            </a:fld>
            <a:endParaRPr lang="en-IN"/>
          </a:p>
        </p:txBody>
      </p:sp>
      <p:sp>
        <p:nvSpPr>
          <p:cNvPr id="5" name="Footer Placeholder 4">
            <a:extLst>
              <a:ext uri="{FF2B5EF4-FFF2-40B4-BE49-F238E27FC236}">
                <a16:creationId xmlns:a16="http://schemas.microsoft.com/office/drawing/2014/main" id="{F4AF0BFB-A645-E18C-1B83-0D3CDFCF21F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95B3478-88E1-12DD-919C-CBC88F7D31B1}"/>
              </a:ext>
            </a:extLst>
          </p:cNvPr>
          <p:cNvSpPr>
            <a:spLocks noGrp="1"/>
          </p:cNvSpPr>
          <p:nvPr>
            <p:ph type="sldNum" sz="quarter" idx="12"/>
          </p:nvPr>
        </p:nvSpPr>
        <p:spPr/>
        <p:txBody>
          <a:bodyPr/>
          <a:lstStyle/>
          <a:p>
            <a:fld id="{07E9C03E-6245-43B4-BEA0-EF886B48E8A8}" type="slidenum">
              <a:rPr lang="en-IN" smtClean="0"/>
              <a:t>‹#›</a:t>
            </a:fld>
            <a:endParaRPr lang="en-IN"/>
          </a:p>
        </p:txBody>
      </p:sp>
    </p:spTree>
    <p:extLst>
      <p:ext uri="{BB962C8B-B14F-4D97-AF65-F5344CB8AC3E}">
        <p14:creationId xmlns:p14="http://schemas.microsoft.com/office/powerpoint/2010/main" val="1839874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D34DA-6470-8AF3-0D1D-64CAF5B6F39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EFA7C5C-0088-8997-F0FC-C0A7D8807F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C590F68-DFBC-FD7B-9C92-32F8343BD9B7}"/>
              </a:ext>
            </a:extLst>
          </p:cNvPr>
          <p:cNvSpPr>
            <a:spLocks noGrp="1"/>
          </p:cNvSpPr>
          <p:nvPr>
            <p:ph type="dt" sz="half" idx="10"/>
          </p:nvPr>
        </p:nvSpPr>
        <p:spPr/>
        <p:txBody>
          <a:bodyPr/>
          <a:lstStyle/>
          <a:p>
            <a:fld id="{CC90427E-C123-4FA6-86E4-00D2BA842A8E}" type="datetimeFigureOut">
              <a:rPr lang="en-IN" smtClean="0"/>
              <a:t>11-10-2023</a:t>
            </a:fld>
            <a:endParaRPr lang="en-IN"/>
          </a:p>
        </p:txBody>
      </p:sp>
      <p:sp>
        <p:nvSpPr>
          <p:cNvPr id="5" name="Footer Placeholder 4">
            <a:extLst>
              <a:ext uri="{FF2B5EF4-FFF2-40B4-BE49-F238E27FC236}">
                <a16:creationId xmlns:a16="http://schemas.microsoft.com/office/drawing/2014/main" id="{64411CFC-32A8-105C-94F1-D381611A05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CEFA92D-1394-861F-3F2B-869BA97749EF}"/>
              </a:ext>
            </a:extLst>
          </p:cNvPr>
          <p:cNvSpPr>
            <a:spLocks noGrp="1"/>
          </p:cNvSpPr>
          <p:nvPr>
            <p:ph type="sldNum" sz="quarter" idx="12"/>
          </p:nvPr>
        </p:nvSpPr>
        <p:spPr/>
        <p:txBody>
          <a:bodyPr/>
          <a:lstStyle/>
          <a:p>
            <a:fld id="{07E9C03E-6245-43B4-BEA0-EF886B48E8A8}" type="slidenum">
              <a:rPr lang="en-IN" smtClean="0"/>
              <a:t>‹#›</a:t>
            </a:fld>
            <a:endParaRPr lang="en-IN"/>
          </a:p>
        </p:txBody>
      </p:sp>
    </p:spTree>
    <p:extLst>
      <p:ext uri="{BB962C8B-B14F-4D97-AF65-F5344CB8AC3E}">
        <p14:creationId xmlns:p14="http://schemas.microsoft.com/office/powerpoint/2010/main" val="878641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4B873F-BDEC-58C4-D5C4-58B91CC3663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864E69C-AFCA-7C43-4E2B-FD6FC523DA1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C77219-6FAB-AA23-BC53-91D9E8A679D5}"/>
              </a:ext>
            </a:extLst>
          </p:cNvPr>
          <p:cNvSpPr>
            <a:spLocks noGrp="1"/>
          </p:cNvSpPr>
          <p:nvPr>
            <p:ph type="dt" sz="half" idx="10"/>
          </p:nvPr>
        </p:nvSpPr>
        <p:spPr/>
        <p:txBody>
          <a:bodyPr/>
          <a:lstStyle/>
          <a:p>
            <a:fld id="{CC90427E-C123-4FA6-86E4-00D2BA842A8E}" type="datetimeFigureOut">
              <a:rPr lang="en-IN" smtClean="0"/>
              <a:t>11-10-2023</a:t>
            </a:fld>
            <a:endParaRPr lang="en-IN"/>
          </a:p>
        </p:txBody>
      </p:sp>
      <p:sp>
        <p:nvSpPr>
          <p:cNvPr id="5" name="Footer Placeholder 4">
            <a:extLst>
              <a:ext uri="{FF2B5EF4-FFF2-40B4-BE49-F238E27FC236}">
                <a16:creationId xmlns:a16="http://schemas.microsoft.com/office/drawing/2014/main" id="{6513C57F-CC6F-AA16-C88E-BB56422C60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474E25B-0901-F57D-8E78-F5836F655029}"/>
              </a:ext>
            </a:extLst>
          </p:cNvPr>
          <p:cNvSpPr>
            <a:spLocks noGrp="1"/>
          </p:cNvSpPr>
          <p:nvPr>
            <p:ph type="sldNum" sz="quarter" idx="12"/>
          </p:nvPr>
        </p:nvSpPr>
        <p:spPr/>
        <p:txBody>
          <a:bodyPr/>
          <a:lstStyle/>
          <a:p>
            <a:fld id="{07E9C03E-6245-43B4-BEA0-EF886B48E8A8}" type="slidenum">
              <a:rPr lang="en-IN" smtClean="0"/>
              <a:t>‹#›</a:t>
            </a:fld>
            <a:endParaRPr lang="en-IN"/>
          </a:p>
        </p:txBody>
      </p:sp>
    </p:spTree>
    <p:extLst>
      <p:ext uri="{BB962C8B-B14F-4D97-AF65-F5344CB8AC3E}">
        <p14:creationId xmlns:p14="http://schemas.microsoft.com/office/powerpoint/2010/main" val="22687615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F08AB-E17C-6432-A607-3BD2F10FB77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E76A0BD-BF12-95D0-77D2-A77A4B7AF5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1B7E48-2BD9-F760-4CAE-ABA8F47DBDC2}"/>
              </a:ext>
            </a:extLst>
          </p:cNvPr>
          <p:cNvSpPr>
            <a:spLocks noGrp="1"/>
          </p:cNvSpPr>
          <p:nvPr>
            <p:ph type="dt" sz="half" idx="10"/>
          </p:nvPr>
        </p:nvSpPr>
        <p:spPr/>
        <p:txBody>
          <a:bodyPr/>
          <a:lstStyle/>
          <a:p>
            <a:fld id="{CC90427E-C123-4FA6-86E4-00D2BA842A8E}" type="datetimeFigureOut">
              <a:rPr lang="en-IN" smtClean="0"/>
              <a:t>11-10-2023</a:t>
            </a:fld>
            <a:endParaRPr lang="en-IN"/>
          </a:p>
        </p:txBody>
      </p:sp>
      <p:sp>
        <p:nvSpPr>
          <p:cNvPr id="5" name="Footer Placeholder 4">
            <a:extLst>
              <a:ext uri="{FF2B5EF4-FFF2-40B4-BE49-F238E27FC236}">
                <a16:creationId xmlns:a16="http://schemas.microsoft.com/office/drawing/2014/main" id="{0735D609-6D5C-5A1D-FE53-629195780C6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8B7B50-9896-D6E1-8F9C-C60CFE71C765}"/>
              </a:ext>
            </a:extLst>
          </p:cNvPr>
          <p:cNvSpPr>
            <a:spLocks noGrp="1"/>
          </p:cNvSpPr>
          <p:nvPr>
            <p:ph type="sldNum" sz="quarter" idx="12"/>
          </p:nvPr>
        </p:nvSpPr>
        <p:spPr/>
        <p:txBody>
          <a:bodyPr/>
          <a:lstStyle/>
          <a:p>
            <a:fld id="{07E9C03E-6245-43B4-BEA0-EF886B48E8A8}" type="slidenum">
              <a:rPr lang="en-IN" smtClean="0"/>
              <a:t>‹#›</a:t>
            </a:fld>
            <a:endParaRPr lang="en-IN"/>
          </a:p>
        </p:txBody>
      </p:sp>
    </p:spTree>
    <p:extLst>
      <p:ext uri="{BB962C8B-B14F-4D97-AF65-F5344CB8AC3E}">
        <p14:creationId xmlns:p14="http://schemas.microsoft.com/office/powerpoint/2010/main" val="2723893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8B0D3-D969-C4FC-1DBB-4168FDD84A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D655691-6E12-91BF-BB9A-2BF6C20C0C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5322563-6F0E-E7BB-2E80-CAF0297738DA}"/>
              </a:ext>
            </a:extLst>
          </p:cNvPr>
          <p:cNvSpPr>
            <a:spLocks noGrp="1"/>
          </p:cNvSpPr>
          <p:nvPr>
            <p:ph type="dt" sz="half" idx="10"/>
          </p:nvPr>
        </p:nvSpPr>
        <p:spPr/>
        <p:txBody>
          <a:bodyPr/>
          <a:lstStyle/>
          <a:p>
            <a:fld id="{CC90427E-C123-4FA6-86E4-00D2BA842A8E}" type="datetimeFigureOut">
              <a:rPr lang="en-IN" smtClean="0"/>
              <a:t>11-10-2023</a:t>
            </a:fld>
            <a:endParaRPr lang="en-IN"/>
          </a:p>
        </p:txBody>
      </p:sp>
      <p:sp>
        <p:nvSpPr>
          <p:cNvPr id="5" name="Footer Placeholder 4">
            <a:extLst>
              <a:ext uri="{FF2B5EF4-FFF2-40B4-BE49-F238E27FC236}">
                <a16:creationId xmlns:a16="http://schemas.microsoft.com/office/drawing/2014/main" id="{C3328758-34BF-1566-3034-C4F27A7C57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2C8050-75A8-EAEF-0EA0-2D983D7CF2D3}"/>
              </a:ext>
            </a:extLst>
          </p:cNvPr>
          <p:cNvSpPr>
            <a:spLocks noGrp="1"/>
          </p:cNvSpPr>
          <p:nvPr>
            <p:ph type="sldNum" sz="quarter" idx="12"/>
          </p:nvPr>
        </p:nvSpPr>
        <p:spPr/>
        <p:txBody>
          <a:bodyPr/>
          <a:lstStyle/>
          <a:p>
            <a:fld id="{07E9C03E-6245-43B4-BEA0-EF886B48E8A8}" type="slidenum">
              <a:rPr lang="en-IN" smtClean="0"/>
              <a:t>‹#›</a:t>
            </a:fld>
            <a:endParaRPr lang="en-IN"/>
          </a:p>
        </p:txBody>
      </p:sp>
    </p:spTree>
    <p:extLst>
      <p:ext uri="{BB962C8B-B14F-4D97-AF65-F5344CB8AC3E}">
        <p14:creationId xmlns:p14="http://schemas.microsoft.com/office/powerpoint/2010/main" val="750018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62468-FCB3-A76E-3303-AC22050025F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56F48FC-9F16-4E18-17C5-61EAA3A85B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6370D87-AB62-C31E-3786-8A6CF7C62A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706ADA4-80A0-FE36-CEEA-5B35EC750C85}"/>
              </a:ext>
            </a:extLst>
          </p:cNvPr>
          <p:cNvSpPr>
            <a:spLocks noGrp="1"/>
          </p:cNvSpPr>
          <p:nvPr>
            <p:ph type="dt" sz="half" idx="10"/>
          </p:nvPr>
        </p:nvSpPr>
        <p:spPr/>
        <p:txBody>
          <a:bodyPr/>
          <a:lstStyle/>
          <a:p>
            <a:fld id="{CC90427E-C123-4FA6-86E4-00D2BA842A8E}" type="datetimeFigureOut">
              <a:rPr lang="en-IN" smtClean="0"/>
              <a:t>11-10-2023</a:t>
            </a:fld>
            <a:endParaRPr lang="en-IN"/>
          </a:p>
        </p:txBody>
      </p:sp>
      <p:sp>
        <p:nvSpPr>
          <p:cNvPr id="6" name="Footer Placeholder 5">
            <a:extLst>
              <a:ext uri="{FF2B5EF4-FFF2-40B4-BE49-F238E27FC236}">
                <a16:creationId xmlns:a16="http://schemas.microsoft.com/office/drawing/2014/main" id="{591E1775-96EB-09CC-68E0-60F08F7C2E9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39F44D8-184F-8AAD-6EC5-73F7AB63754D}"/>
              </a:ext>
            </a:extLst>
          </p:cNvPr>
          <p:cNvSpPr>
            <a:spLocks noGrp="1"/>
          </p:cNvSpPr>
          <p:nvPr>
            <p:ph type="sldNum" sz="quarter" idx="12"/>
          </p:nvPr>
        </p:nvSpPr>
        <p:spPr/>
        <p:txBody>
          <a:bodyPr/>
          <a:lstStyle/>
          <a:p>
            <a:fld id="{07E9C03E-6245-43B4-BEA0-EF886B48E8A8}" type="slidenum">
              <a:rPr lang="en-IN" smtClean="0"/>
              <a:t>‹#›</a:t>
            </a:fld>
            <a:endParaRPr lang="en-IN"/>
          </a:p>
        </p:txBody>
      </p:sp>
    </p:spTree>
    <p:extLst>
      <p:ext uri="{BB962C8B-B14F-4D97-AF65-F5344CB8AC3E}">
        <p14:creationId xmlns:p14="http://schemas.microsoft.com/office/powerpoint/2010/main" val="2139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F3E55-8BEC-F0DE-02DB-8F7743C012B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878FD03-E09A-FD0E-57B9-64950EAA6E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8E30498-AC04-8E36-243D-17F318A731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5C09F41-4ABB-3E9A-89D5-6476E14A0D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A6A4528-0994-E65D-3798-7874322935C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B0574CA-C407-B954-92E7-891244A2ADF9}"/>
              </a:ext>
            </a:extLst>
          </p:cNvPr>
          <p:cNvSpPr>
            <a:spLocks noGrp="1"/>
          </p:cNvSpPr>
          <p:nvPr>
            <p:ph type="dt" sz="half" idx="10"/>
          </p:nvPr>
        </p:nvSpPr>
        <p:spPr/>
        <p:txBody>
          <a:bodyPr/>
          <a:lstStyle/>
          <a:p>
            <a:fld id="{CC90427E-C123-4FA6-86E4-00D2BA842A8E}" type="datetimeFigureOut">
              <a:rPr lang="en-IN" smtClean="0"/>
              <a:t>11-10-2023</a:t>
            </a:fld>
            <a:endParaRPr lang="en-IN"/>
          </a:p>
        </p:txBody>
      </p:sp>
      <p:sp>
        <p:nvSpPr>
          <p:cNvPr id="8" name="Footer Placeholder 7">
            <a:extLst>
              <a:ext uri="{FF2B5EF4-FFF2-40B4-BE49-F238E27FC236}">
                <a16:creationId xmlns:a16="http://schemas.microsoft.com/office/drawing/2014/main" id="{60A2595D-1526-6C5E-7E85-89902762AFC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4474389-BF55-15AA-DD97-0B816E3351CE}"/>
              </a:ext>
            </a:extLst>
          </p:cNvPr>
          <p:cNvSpPr>
            <a:spLocks noGrp="1"/>
          </p:cNvSpPr>
          <p:nvPr>
            <p:ph type="sldNum" sz="quarter" idx="12"/>
          </p:nvPr>
        </p:nvSpPr>
        <p:spPr/>
        <p:txBody>
          <a:bodyPr/>
          <a:lstStyle/>
          <a:p>
            <a:fld id="{07E9C03E-6245-43B4-BEA0-EF886B48E8A8}" type="slidenum">
              <a:rPr lang="en-IN" smtClean="0"/>
              <a:t>‹#›</a:t>
            </a:fld>
            <a:endParaRPr lang="en-IN"/>
          </a:p>
        </p:txBody>
      </p:sp>
    </p:spTree>
    <p:extLst>
      <p:ext uri="{BB962C8B-B14F-4D97-AF65-F5344CB8AC3E}">
        <p14:creationId xmlns:p14="http://schemas.microsoft.com/office/powerpoint/2010/main" val="32107306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4001A-6D06-A999-1792-9F9A9F6831C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10FB933-A1C8-8170-AFF6-EA78E4FF9F80}"/>
              </a:ext>
            </a:extLst>
          </p:cNvPr>
          <p:cNvSpPr>
            <a:spLocks noGrp="1"/>
          </p:cNvSpPr>
          <p:nvPr>
            <p:ph type="dt" sz="half" idx="10"/>
          </p:nvPr>
        </p:nvSpPr>
        <p:spPr/>
        <p:txBody>
          <a:bodyPr/>
          <a:lstStyle/>
          <a:p>
            <a:fld id="{CC90427E-C123-4FA6-86E4-00D2BA842A8E}" type="datetimeFigureOut">
              <a:rPr lang="en-IN" smtClean="0"/>
              <a:t>11-10-2023</a:t>
            </a:fld>
            <a:endParaRPr lang="en-IN"/>
          </a:p>
        </p:txBody>
      </p:sp>
      <p:sp>
        <p:nvSpPr>
          <p:cNvPr id="4" name="Footer Placeholder 3">
            <a:extLst>
              <a:ext uri="{FF2B5EF4-FFF2-40B4-BE49-F238E27FC236}">
                <a16:creationId xmlns:a16="http://schemas.microsoft.com/office/drawing/2014/main" id="{649068E8-EDF9-CBC5-CA2E-E65C59BBAF3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B57D370-EF32-FF90-82A1-28853CD64B53}"/>
              </a:ext>
            </a:extLst>
          </p:cNvPr>
          <p:cNvSpPr>
            <a:spLocks noGrp="1"/>
          </p:cNvSpPr>
          <p:nvPr>
            <p:ph type="sldNum" sz="quarter" idx="12"/>
          </p:nvPr>
        </p:nvSpPr>
        <p:spPr/>
        <p:txBody>
          <a:bodyPr/>
          <a:lstStyle/>
          <a:p>
            <a:fld id="{07E9C03E-6245-43B4-BEA0-EF886B48E8A8}" type="slidenum">
              <a:rPr lang="en-IN" smtClean="0"/>
              <a:t>‹#›</a:t>
            </a:fld>
            <a:endParaRPr lang="en-IN"/>
          </a:p>
        </p:txBody>
      </p:sp>
    </p:spTree>
    <p:extLst>
      <p:ext uri="{BB962C8B-B14F-4D97-AF65-F5344CB8AC3E}">
        <p14:creationId xmlns:p14="http://schemas.microsoft.com/office/powerpoint/2010/main" val="19820781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549556-167A-A8B3-C135-004AAEEB3B8B}"/>
              </a:ext>
            </a:extLst>
          </p:cNvPr>
          <p:cNvSpPr>
            <a:spLocks noGrp="1"/>
          </p:cNvSpPr>
          <p:nvPr>
            <p:ph type="dt" sz="half" idx="10"/>
          </p:nvPr>
        </p:nvSpPr>
        <p:spPr/>
        <p:txBody>
          <a:bodyPr/>
          <a:lstStyle/>
          <a:p>
            <a:fld id="{CC90427E-C123-4FA6-86E4-00D2BA842A8E}" type="datetimeFigureOut">
              <a:rPr lang="en-IN" smtClean="0"/>
              <a:t>11-10-2023</a:t>
            </a:fld>
            <a:endParaRPr lang="en-IN"/>
          </a:p>
        </p:txBody>
      </p:sp>
      <p:sp>
        <p:nvSpPr>
          <p:cNvPr id="3" name="Footer Placeholder 2">
            <a:extLst>
              <a:ext uri="{FF2B5EF4-FFF2-40B4-BE49-F238E27FC236}">
                <a16:creationId xmlns:a16="http://schemas.microsoft.com/office/drawing/2014/main" id="{9D0F414F-3F7C-09BE-846B-C5BA94B2BB0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1E30DAC-4E5C-2906-3105-B8784E10C955}"/>
              </a:ext>
            </a:extLst>
          </p:cNvPr>
          <p:cNvSpPr>
            <a:spLocks noGrp="1"/>
          </p:cNvSpPr>
          <p:nvPr>
            <p:ph type="sldNum" sz="quarter" idx="12"/>
          </p:nvPr>
        </p:nvSpPr>
        <p:spPr/>
        <p:txBody>
          <a:bodyPr/>
          <a:lstStyle/>
          <a:p>
            <a:fld id="{07E9C03E-6245-43B4-BEA0-EF886B48E8A8}" type="slidenum">
              <a:rPr lang="en-IN" smtClean="0"/>
              <a:t>‹#›</a:t>
            </a:fld>
            <a:endParaRPr lang="en-IN"/>
          </a:p>
        </p:txBody>
      </p:sp>
    </p:spTree>
    <p:extLst>
      <p:ext uri="{BB962C8B-B14F-4D97-AF65-F5344CB8AC3E}">
        <p14:creationId xmlns:p14="http://schemas.microsoft.com/office/powerpoint/2010/main" val="1053424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3020E-A468-ABBD-0F78-5172C68BE9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EA3E38F-C1C3-A0C2-4377-DD0019E2B5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AFF288B-9B69-60A7-7B25-7EF614E723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7BCD5C-0E10-23FF-7417-07ABFD7C712D}"/>
              </a:ext>
            </a:extLst>
          </p:cNvPr>
          <p:cNvSpPr>
            <a:spLocks noGrp="1"/>
          </p:cNvSpPr>
          <p:nvPr>
            <p:ph type="dt" sz="half" idx="10"/>
          </p:nvPr>
        </p:nvSpPr>
        <p:spPr/>
        <p:txBody>
          <a:bodyPr/>
          <a:lstStyle/>
          <a:p>
            <a:fld id="{CC90427E-C123-4FA6-86E4-00D2BA842A8E}" type="datetimeFigureOut">
              <a:rPr lang="en-IN" smtClean="0"/>
              <a:t>11-10-2023</a:t>
            </a:fld>
            <a:endParaRPr lang="en-IN"/>
          </a:p>
        </p:txBody>
      </p:sp>
      <p:sp>
        <p:nvSpPr>
          <p:cNvPr id="6" name="Footer Placeholder 5">
            <a:extLst>
              <a:ext uri="{FF2B5EF4-FFF2-40B4-BE49-F238E27FC236}">
                <a16:creationId xmlns:a16="http://schemas.microsoft.com/office/drawing/2014/main" id="{8A054D13-C2F4-374F-6747-A4A1FA1CDB0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940B013-1E54-FA2D-24D9-1F1389ED3EC4}"/>
              </a:ext>
            </a:extLst>
          </p:cNvPr>
          <p:cNvSpPr>
            <a:spLocks noGrp="1"/>
          </p:cNvSpPr>
          <p:nvPr>
            <p:ph type="sldNum" sz="quarter" idx="12"/>
          </p:nvPr>
        </p:nvSpPr>
        <p:spPr/>
        <p:txBody>
          <a:bodyPr/>
          <a:lstStyle/>
          <a:p>
            <a:fld id="{07E9C03E-6245-43B4-BEA0-EF886B48E8A8}" type="slidenum">
              <a:rPr lang="en-IN" smtClean="0"/>
              <a:t>‹#›</a:t>
            </a:fld>
            <a:endParaRPr lang="en-IN"/>
          </a:p>
        </p:txBody>
      </p:sp>
    </p:spTree>
    <p:extLst>
      <p:ext uri="{BB962C8B-B14F-4D97-AF65-F5344CB8AC3E}">
        <p14:creationId xmlns:p14="http://schemas.microsoft.com/office/powerpoint/2010/main" val="241534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D86B7-70D5-CA13-F2C7-A5FA7549D5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B63BA8D-34B0-727C-0B06-DFD2790ACE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6D3E38D-D5B9-03A2-AF61-414CA9918A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78570B-0631-53EB-18EE-18ECEB228126}"/>
              </a:ext>
            </a:extLst>
          </p:cNvPr>
          <p:cNvSpPr>
            <a:spLocks noGrp="1"/>
          </p:cNvSpPr>
          <p:nvPr>
            <p:ph type="dt" sz="half" idx="10"/>
          </p:nvPr>
        </p:nvSpPr>
        <p:spPr/>
        <p:txBody>
          <a:bodyPr/>
          <a:lstStyle/>
          <a:p>
            <a:fld id="{CC90427E-C123-4FA6-86E4-00D2BA842A8E}" type="datetimeFigureOut">
              <a:rPr lang="en-IN" smtClean="0"/>
              <a:t>11-10-2023</a:t>
            </a:fld>
            <a:endParaRPr lang="en-IN"/>
          </a:p>
        </p:txBody>
      </p:sp>
      <p:sp>
        <p:nvSpPr>
          <p:cNvPr id="6" name="Footer Placeholder 5">
            <a:extLst>
              <a:ext uri="{FF2B5EF4-FFF2-40B4-BE49-F238E27FC236}">
                <a16:creationId xmlns:a16="http://schemas.microsoft.com/office/drawing/2014/main" id="{9F026994-BA78-381C-FD08-5D68DCFA887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CAA1622-C822-7BC2-AE0F-7E90971865D5}"/>
              </a:ext>
            </a:extLst>
          </p:cNvPr>
          <p:cNvSpPr>
            <a:spLocks noGrp="1"/>
          </p:cNvSpPr>
          <p:nvPr>
            <p:ph type="sldNum" sz="quarter" idx="12"/>
          </p:nvPr>
        </p:nvSpPr>
        <p:spPr/>
        <p:txBody>
          <a:bodyPr/>
          <a:lstStyle/>
          <a:p>
            <a:fld id="{07E9C03E-6245-43B4-BEA0-EF886B48E8A8}" type="slidenum">
              <a:rPr lang="en-IN" smtClean="0"/>
              <a:t>‹#›</a:t>
            </a:fld>
            <a:endParaRPr lang="en-IN"/>
          </a:p>
        </p:txBody>
      </p:sp>
    </p:spTree>
    <p:extLst>
      <p:ext uri="{BB962C8B-B14F-4D97-AF65-F5344CB8AC3E}">
        <p14:creationId xmlns:p14="http://schemas.microsoft.com/office/powerpoint/2010/main" val="4237279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682F6B-3244-21CA-79A6-BDEBC60364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4F08968-22FA-7801-29AD-A6E264966A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6AE41F-E5EC-0B45-66E3-90AA9486B3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90427E-C123-4FA6-86E4-00D2BA842A8E}" type="datetimeFigureOut">
              <a:rPr lang="en-IN" smtClean="0"/>
              <a:t>11-10-2023</a:t>
            </a:fld>
            <a:endParaRPr lang="en-IN"/>
          </a:p>
        </p:txBody>
      </p:sp>
      <p:sp>
        <p:nvSpPr>
          <p:cNvPr id="5" name="Footer Placeholder 4">
            <a:extLst>
              <a:ext uri="{FF2B5EF4-FFF2-40B4-BE49-F238E27FC236}">
                <a16:creationId xmlns:a16="http://schemas.microsoft.com/office/drawing/2014/main" id="{F6F96BEF-E383-BF22-865D-F9CA2567E2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C8B17A8-2CA9-BD74-DFB7-6C5104EED4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E9C03E-6245-43B4-BEA0-EF886B48E8A8}" type="slidenum">
              <a:rPr lang="en-IN" smtClean="0"/>
              <a:t>‹#›</a:t>
            </a:fld>
            <a:endParaRPr lang="en-IN"/>
          </a:p>
        </p:txBody>
      </p:sp>
    </p:spTree>
    <p:extLst>
      <p:ext uri="{BB962C8B-B14F-4D97-AF65-F5344CB8AC3E}">
        <p14:creationId xmlns:p14="http://schemas.microsoft.com/office/powerpoint/2010/main" val="41088141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1B84E16-D86B-526A-9E85-63097639F022}"/>
              </a:ext>
            </a:extLst>
          </p:cNvPr>
          <p:cNvSpPr txBox="1"/>
          <p:nvPr/>
        </p:nvSpPr>
        <p:spPr>
          <a:xfrm>
            <a:off x="2611582" y="418007"/>
            <a:ext cx="7571508" cy="1569660"/>
          </a:xfrm>
          <a:prstGeom prst="rect">
            <a:avLst/>
          </a:prstGeom>
          <a:noFill/>
        </p:spPr>
        <p:txBody>
          <a:bodyPr wrap="square">
            <a:spAutoFit/>
          </a:bodyPr>
          <a:lstStyle/>
          <a:p>
            <a:pPr algn="ctr"/>
            <a:r>
              <a:rPr lang="en-IN" sz="4800" b="1" i="0" dirty="0">
                <a:effectLst/>
                <a:latin typeface="-apple-system"/>
              </a:rPr>
              <a:t>Content Recommendation System</a:t>
            </a:r>
          </a:p>
        </p:txBody>
      </p:sp>
      <p:pic>
        <p:nvPicPr>
          <p:cNvPr id="1028" name="Picture 4" descr="Figure 2.1">
            <a:extLst>
              <a:ext uri="{FF2B5EF4-FFF2-40B4-BE49-F238E27FC236}">
                <a16:creationId xmlns:a16="http://schemas.microsoft.com/office/drawing/2014/main" id="{7CA644CC-E269-D910-C5FA-D744690091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257" y="2173461"/>
            <a:ext cx="4413389" cy="375628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337B7C0-8888-CC37-9F39-84E7E8230839}"/>
              </a:ext>
            </a:extLst>
          </p:cNvPr>
          <p:cNvSpPr txBox="1"/>
          <p:nvPr/>
        </p:nvSpPr>
        <p:spPr>
          <a:xfrm>
            <a:off x="5874328" y="2493818"/>
            <a:ext cx="5673435" cy="1877437"/>
          </a:xfrm>
          <a:prstGeom prst="rect">
            <a:avLst/>
          </a:prstGeom>
          <a:noFill/>
        </p:spPr>
        <p:txBody>
          <a:bodyPr wrap="square" rtlCol="0">
            <a:spAutoFit/>
          </a:bodyPr>
          <a:lstStyle/>
          <a:p>
            <a:r>
              <a:rPr lang="en-IN" sz="4400" dirty="0"/>
              <a:t>Group Members:</a:t>
            </a:r>
          </a:p>
          <a:p>
            <a:r>
              <a:rPr lang="en-IN" dirty="0"/>
              <a:t> </a:t>
            </a:r>
          </a:p>
          <a:p>
            <a:r>
              <a:rPr lang="en-IN" dirty="0"/>
              <a:t>	ADIB MOHAMMED – 20201CSG0033</a:t>
            </a:r>
          </a:p>
          <a:p>
            <a:r>
              <a:rPr lang="en-IN" dirty="0"/>
              <a:t>	ABHINEET GAUR – 20201CSG0009</a:t>
            </a:r>
          </a:p>
          <a:p>
            <a:r>
              <a:rPr lang="en-IN" dirty="0"/>
              <a:t>	SURAJ KUMAR TRIPATHY – 20201CSG0030</a:t>
            </a:r>
          </a:p>
        </p:txBody>
      </p:sp>
    </p:spTree>
    <p:extLst>
      <p:ext uri="{BB962C8B-B14F-4D97-AF65-F5344CB8AC3E}">
        <p14:creationId xmlns:p14="http://schemas.microsoft.com/office/powerpoint/2010/main" val="3015242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04A14A0-B73E-AD99-EF5F-E96E6FBB15D5}"/>
              </a:ext>
            </a:extLst>
          </p:cNvPr>
          <p:cNvSpPr txBox="1"/>
          <p:nvPr/>
        </p:nvSpPr>
        <p:spPr>
          <a:xfrm>
            <a:off x="3048000" y="210189"/>
            <a:ext cx="6096000" cy="1446550"/>
          </a:xfrm>
          <a:prstGeom prst="rect">
            <a:avLst/>
          </a:prstGeom>
          <a:noFill/>
        </p:spPr>
        <p:txBody>
          <a:bodyPr wrap="square">
            <a:spAutoFit/>
          </a:bodyPr>
          <a:lstStyle/>
          <a:p>
            <a:pPr algn="l"/>
            <a:r>
              <a:rPr lang="en-IN" sz="4400" b="0" i="0" dirty="0">
                <a:effectLst/>
                <a:latin typeface="-apple-system"/>
              </a:rPr>
              <a:t>What is </a:t>
            </a:r>
            <a:r>
              <a:rPr lang="en-IN" sz="4400" dirty="0">
                <a:latin typeface="-apple-system"/>
              </a:rPr>
              <a:t>R</a:t>
            </a:r>
            <a:r>
              <a:rPr lang="en-IN" sz="4400" b="0" i="0" dirty="0">
                <a:effectLst/>
                <a:latin typeface="-apple-system"/>
              </a:rPr>
              <a:t>ecommendation 		</a:t>
            </a:r>
            <a:r>
              <a:rPr lang="en-IN" sz="4400" dirty="0">
                <a:latin typeface="-apple-system"/>
              </a:rPr>
              <a:t>S</a:t>
            </a:r>
            <a:r>
              <a:rPr lang="en-IN" sz="4400" b="0" i="0" dirty="0">
                <a:effectLst/>
                <a:latin typeface="-apple-system"/>
              </a:rPr>
              <a:t>ystem?</a:t>
            </a:r>
          </a:p>
        </p:txBody>
      </p:sp>
      <p:pic>
        <p:nvPicPr>
          <p:cNvPr id="2050" name="Picture 2" descr="Netflix Review | PCMag">
            <a:extLst>
              <a:ext uri="{FF2B5EF4-FFF2-40B4-BE49-F238E27FC236}">
                <a16:creationId xmlns:a16="http://schemas.microsoft.com/office/drawing/2014/main" id="{8E33A1CC-F0D6-53A1-984D-2A8374763E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606" y="2462213"/>
            <a:ext cx="5544788" cy="307960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1DC7B8B-8EFB-2CA1-F6C8-0AEF75CC0F26}"/>
              </a:ext>
            </a:extLst>
          </p:cNvPr>
          <p:cNvSpPr txBox="1"/>
          <p:nvPr/>
        </p:nvSpPr>
        <p:spPr>
          <a:xfrm>
            <a:off x="6553200" y="2293855"/>
            <a:ext cx="4613564" cy="3416320"/>
          </a:xfrm>
          <a:prstGeom prst="rect">
            <a:avLst/>
          </a:prstGeom>
          <a:noFill/>
        </p:spPr>
        <p:txBody>
          <a:bodyPr wrap="square" rtlCol="0">
            <a:spAutoFit/>
          </a:bodyPr>
          <a:lstStyle/>
          <a:p>
            <a:r>
              <a:rPr lang="en-US" b="0" i="0" dirty="0">
                <a:effectLst/>
                <a:latin typeface="Söhne"/>
              </a:rPr>
              <a:t>A recommendation system, also known as a recommender system, is a subclass of information filtering systems that are designed to predict or suggest items that a user might be interested in. Recommendation systems are widely used in various online platforms and applications to enhance user experience and engagement by providing personalized and relevant content. They are based on the idea of making suggestions or recommendations to users by analyzing their preferences and behavior.</a:t>
            </a:r>
            <a:endParaRPr lang="en-IN" dirty="0"/>
          </a:p>
        </p:txBody>
      </p:sp>
    </p:spTree>
    <p:extLst>
      <p:ext uri="{BB962C8B-B14F-4D97-AF65-F5344CB8AC3E}">
        <p14:creationId xmlns:p14="http://schemas.microsoft.com/office/powerpoint/2010/main" val="1126182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1BA898C-EA76-CD59-BF81-D5C482B51C8E}"/>
              </a:ext>
            </a:extLst>
          </p:cNvPr>
          <p:cNvSpPr txBox="1"/>
          <p:nvPr/>
        </p:nvSpPr>
        <p:spPr>
          <a:xfrm>
            <a:off x="2957946" y="611970"/>
            <a:ext cx="6096000" cy="1200329"/>
          </a:xfrm>
          <a:prstGeom prst="rect">
            <a:avLst/>
          </a:prstGeom>
          <a:noFill/>
        </p:spPr>
        <p:txBody>
          <a:bodyPr wrap="square">
            <a:spAutoFit/>
          </a:bodyPr>
          <a:lstStyle/>
          <a:p>
            <a:pPr algn="l"/>
            <a:r>
              <a:rPr lang="en-US" sz="3600" b="1" i="0" dirty="0">
                <a:effectLst/>
                <a:latin typeface="-apple-system"/>
              </a:rPr>
              <a:t>Why recommendation system is useful for organization?</a:t>
            </a:r>
          </a:p>
        </p:txBody>
      </p:sp>
      <p:sp>
        <p:nvSpPr>
          <p:cNvPr id="4" name="TextBox 3">
            <a:extLst>
              <a:ext uri="{FF2B5EF4-FFF2-40B4-BE49-F238E27FC236}">
                <a16:creationId xmlns:a16="http://schemas.microsoft.com/office/drawing/2014/main" id="{1256088E-5067-4FD3-F66F-F79F25171855}"/>
              </a:ext>
            </a:extLst>
          </p:cNvPr>
          <p:cNvSpPr txBox="1"/>
          <p:nvPr/>
        </p:nvSpPr>
        <p:spPr>
          <a:xfrm>
            <a:off x="7412181" y="1812299"/>
            <a:ext cx="4232565" cy="5078313"/>
          </a:xfrm>
          <a:prstGeom prst="rect">
            <a:avLst/>
          </a:prstGeom>
          <a:noFill/>
        </p:spPr>
        <p:txBody>
          <a:bodyPr wrap="square" rtlCol="0">
            <a:spAutoFit/>
          </a:bodyPr>
          <a:lstStyle/>
          <a:p>
            <a:pPr algn="l">
              <a:buFont typeface="+mj-lt"/>
              <a:buAutoNum type="arabicPeriod"/>
            </a:pPr>
            <a:r>
              <a:rPr lang="en-US" b="1" i="0" dirty="0">
                <a:effectLst/>
                <a:latin typeface="Söhne"/>
              </a:rPr>
              <a:t>Increased Sales and Revenue</a:t>
            </a:r>
            <a:r>
              <a:rPr lang="en-US" b="0" i="0" dirty="0">
                <a:effectLst/>
                <a:latin typeface="Söhne"/>
              </a:rPr>
              <a:t>: Recommendation systems significantly boost sales by suggesting relevant products to users, leading to increased revenue.</a:t>
            </a:r>
          </a:p>
          <a:p>
            <a:pPr algn="l">
              <a:buFont typeface="+mj-lt"/>
              <a:buAutoNum type="arabicPeriod"/>
            </a:pPr>
            <a:r>
              <a:rPr lang="en-US" b="1" i="0" dirty="0">
                <a:effectLst/>
                <a:latin typeface="Söhne"/>
              </a:rPr>
              <a:t>Enhanced User Engagement</a:t>
            </a:r>
            <a:r>
              <a:rPr lang="en-US" b="0" i="0" dirty="0">
                <a:effectLst/>
                <a:latin typeface="Söhne"/>
              </a:rPr>
              <a:t>: Personalized recommendations keep users engaged, leading to higher satisfaction and longer time spent on the platform.</a:t>
            </a:r>
          </a:p>
          <a:p>
            <a:pPr algn="l">
              <a:buFont typeface="+mj-lt"/>
              <a:buAutoNum type="arabicPeriod"/>
            </a:pPr>
            <a:r>
              <a:rPr lang="en-US" b="1" i="0" dirty="0">
                <a:effectLst/>
                <a:latin typeface="Söhne"/>
              </a:rPr>
              <a:t>Data-Driven Insights</a:t>
            </a:r>
            <a:r>
              <a:rPr lang="en-US" b="0" i="0" dirty="0">
                <a:effectLst/>
                <a:latin typeface="Söhne"/>
              </a:rPr>
              <a:t>: Recommendation systems generate valuable insights into user behavior, preferences, and trends, informing product development and marketing strategies.</a:t>
            </a:r>
          </a:p>
          <a:p>
            <a:pPr algn="l">
              <a:buFont typeface="+mj-lt"/>
              <a:buAutoNum type="arabicPeriod"/>
            </a:pPr>
            <a:r>
              <a:rPr lang="en-US" b="1" i="0" dirty="0">
                <a:effectLst/>
                <a:latin typeface="Söhne"/>
              </a:rPr>
              <a:t>Personalized Marketing</a:t>
            </a:r>
            <a:r>
              <a:rPr lang="en-US" b="0" i="0" dirty="0">
                <a:effectLst/>
                <a:latin typeface="Söhne"/>
              </a:rPr>
              <a:t>: Organizations can target their marketing efforts more effectively, tailoring messages and offers based on user preferences and behavior.</a:t>
            </a:r>
          </a:p>
          <a:p>
            <a:endParaRPr lang="en-IN" dirty="0"/>
          </a:p>
        </p:txBody>
      </p:sp>
      <p:pic>
        <p:nvPicPr>
          <p:cNvPr id="2050" name="Picture 2" descr="Movie Recommender System Project. Hi! Recently I came across a beautiful… |  by Karrman Bhatia | Medium">
            <a:extLst>
              <a:ext uri="{FF2B5EF4-FFF2-40B4-BE49-F238E27FC236}">
                <a16:creationId xmlns:a16="http://schemas.microsoft.com/office/drawing/2014/main" id="{F51DD7BF-B7FA-1A57-9E24-F59869817C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6254" y="2313709"/>
            <a:ext cx="7000176" cy="3782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1361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C002C8D-9D2C-1586-71A9-FCACE4E291D4}"/>
              </a:ext>
            </a:extLst>
          </p:cNvPr>
          <p:cNvSpPr txBox="1"/>
          <p:nvPr/>
        </p:nvSpPr>
        <p:spPr>
          <a:xfrm>
            <a:off x="3598717" y="235528"/>
            <a:ext cx="3969327" cy="830997"/>
          </a:xfrm>
          <a:prstGeom prst="rect">
            <a:avLst/>
          </a:prstGeom>
          <a:noFill/>
        </p:spPr>
        <p:txBody>
          <a:bodyPr wrap="square" rtlCol="0">
            <a:spAutoFit/>
          </a:bodyPr>
          <a:lstStyle/>
          <a:p>
            <a:pPr algn="ctr"/>
            <a:r>
              <a:rPr lang="en-IN" sz="4800" dirty="0"/>
              <a:t>Architecture</a:t>
            </a:r>
          </a:p>
        </p:txBody>
      </p:sp>
      <p:pic>
        <p:nvPicPr>
          <p:cNvPr id="1026" name="Picture 2" descr="Content based recommendation architecture. | Download Scientific Diagram">
            <a:extLst>
              <a:ext uri="{FF2B5EF4-FFF2-40B4-BE49-F238E27FC236}">
                <a16:creationId xmlns:a16="http://schemas.microsoft.com/office/drawing/2014/main" id="{CF9D53D0-5266-CE71-3F16-623AF1C9A6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2277" y="1622281"/>
            <a:ext cx="8627445" cy="45845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9230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igure 2.21">
            <a:extLst>
              <a:ext uri="{FF2B5EF4-FFF2-40B4-BE49-F238E27FC236}">
                <a16:creationId xmlns:a16="http://schemas.microsoft.com/office/drawing/2014/main" id="{E8E12210-879F-FB27-497B-B670DA12B8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573" y="1249004"/>
            <a:ext cx="4398818" cy="240835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5CC9BFF-7182-4331-57CF-294729A69DF3}"/>
              </a:ext>
            </a:extLst>
          </p:cNvPr>
          <p:cNvSpPr txBox="1"/>
          <p:nvPr/>
        </p:nvSpPr>
        <p:spPr>
          <a:xfrm flipH="1">
            <a:off x="2490040" y="339436"/>
            <a:ext cx="7211920" cy="769441"/>
          </a:xfrm>
          <a:prstGeom prst="rect">
            <a:avLst/>
          </a:prstGeom>
          <a:noFill/>
        </p:spPr>
        <p:txBody>
          <a:bodyPr wrap="square" rtlCol="0">
            <a:spAutoFit/>
          </a:bodyPr>
          <a:lstStyle/>
          <a:p>
            <a:r>
              <a:rPr lang="en-IN" sz="4400" dirty="0"/>
              <a:t>Model : Collaborative Filtering</a:t>
            </a:r>
          </a:p>
        </p:txBody>
      </p:sp>
      <p:pic>
        <p:nvPicPr>
          <p:cNvPr id="3076" name="Picture 4" descr="Figure 2.22">
            <a:extLst>
              <a:ext uri="{FF2B5EF4-FFF2-40B4-BE49-F238E27FC236}">
                <a16:creationId xmlns:a16="http://schemas.microsoft.com/office/drawing/2014/main" id="{88BAFE3D-2DF6-FB8D-15C2-F0B753ABF2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6528" y="3858248"/>
            <a:ext cx="3837708" cy="27865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1EAD916-EEA2-B313-3C1F-A2DD0B309EC2}"/>
              </a:ext>
            </a:extLst>
          </p:cNvPr>
          <p:cNvSpPr txBox="1"/>
          <p:nvPr/>
        </p:nvSpPr>
        <p:spPr>
          <a:xfrm>
            <a:off x="4454236" y="1249004"/>
            <a:ext cx="7682346" cy="5262979"/>
          </a:xfrm>
          <a:prstGeom prst="rect">
            <a:avLst/>
          </a:prstGeom>
          <a:noFill/>
        </p:spPr>
        <p:txBody>
          <a:bodyPr wrap="square" rtlCol="0">
            <a:spAutoFit/>
          </a:bodyPr>
          <a:lstStyle/>
          <a:p>
            <a:r>
              <a:rPr lang="en-US" sz="1600" b="1" dirty="0"/>
              <a:t>User-User Collaborative Filtering :</a:t>
            </a:r>
            <a:endParaRPr lang="en-US" sz="1600" dirty="0"/>
          </a:p>
          <a:p>
            <a:endParaRPr lang="en-US" sz="1600" dirty="0"/>
          </a:p>
          <a:p>
            <a:r>
              <a:rPr lang="en-US" sz="1600" dirty="0"/>
              <a:t>1. User Similarity: Calculates similarity between users based on past interactions, using metrics like cosine similarity or Pearson correlation.</a:t>
            </a:r>
          </a:p>
          <a:p>
            <a:endParaRPr lang="en-US" sz="1600" dirty="0"/>
          </a:p>
          <a:p>
            <a:r>
              <a:rPr lang="en-US" sz="1600" dirty="0"/>
              <a:t>2. Similar User Group: Identifies users with similar preferences and behaviors to the target user, forming a group of potential recommenders.</a:t>
            </a:r>
          </a:p>
          <a:p>
            <a:endParaRPr lang="en-US" sz="1600" dirty="0"/>
          </a:p>
          <a:p>
            <a:r>
              <a:rPr lang="en-US" sz="1600" dirty="0"/>
              <a:t>3. Recommendations: Suggests items liked by similar users but not yet interacted with by the target user, promoting personalized content discovery.</a:t>
            </a:r>
          </a:p>
          <a:p>
            <a:endParaRPr lang="en-US" sz="1600" dirty="0"/>
          </a:p>
          <a:p>
            <a:r>
              <a:rPr lang="en-US" sz="1600" b="1" dirty="0"/>
              <a:t>Item-Item Collaborative Filtering</a:t>
            </a:r>
            <a:r>
              <a:rPr lang="en-US" sz="1600" dirty="0"/>
              <a:t>:</a:t>
            </a:r>
          </a:p>
          <a:p>
            <a:endParaRPr lang="en-US" sz="1600" dirty="0"/>
          </a:p>
          <a:p>
            <a:r>
              <a:rPr lang="en-US" sz="1600" dirty="0"/>
              <a:t>1. Item Similarity: Measures how often items are interacted with by the same users to create an item-item similarity matrix.</a:t>
            </a:r>
          </a:p>
          <a:p>
            <a:endParaRPr lang="en-US" sz="1600" dirty="0"/>
          </a:p>
          <a:p>
            <a:r>
              <a:rPr lang="en-US" sz="1600" dirty="0"/>
              <a:t>2. Identifying User Interactions: Finds items the user has previously interacted with (e.g., rated, purchased) in the system.</a:t>
            </a:r>
          </a:p>
          <a:p>
            <a:endParaRPr lang="en-US" sz="1600" dirty="0"/>
          </a:p>
          <a:p>
            <a:r>
              <a:rPr lang="en-US" sz="1600" dirty="0"/>
              <a:t>3. Recommendations: Suggests items similar to those the user has already engaged with, leveraging item-item similarity for content relevance.</a:t>
            </a:r>
            <a:endParaRPr lang="en-IN" sz="1600" dirty="0"/>
          </a:p>
        </p:txBody>
      </p:sp>
    </p:spTree>
    <p:extLst>
      <p:ext uri="{BB962C8B-B14F-4D97-AF65-F5344CB8AC3E}">
        <p14:creationId xmlns:p14="http://schemas.microsoft.com/office/powerpoint/2010/main" val="41214852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TotalTime>
  <Words>366</Words>
  <Application>Microsoft Office PowerPoint</Application>
  <PresentationFormat>Widescreen</PresentationFormat>
  <Paragraphs>30</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-apple-system</vt:lpstr>
      <vt:lpstr>Arial</vt:lpstr>
      <vt:lpstr>Calibri</vt:lpstr>
      <vt:lpstr>Calibri Light</vt:lpstr>
      <vt:lpstr>Söhne</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ABHINEET GAUR</dc:creator>
  <cp:lastModifiedBy>ABHINEET GAUR</cp:lastModifiedBy>
  <cp:revision>3</cp:revision>
  <dcterms:created xsi:type="dcterms:W3CDTF">2023-10-11T06:30:08Z</dcterms:created>
  <dcterms:modified xsi:type="dcterms:W3CDTF">2023-10-11T07:43:04Z</dcterms:modified>
</cp:coreProperties>
</file>

<file path=docProps/thumbnail.jpeg>
</file>